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82847" y="496950"/>
            <a:ext cx="217830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F24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9274" y="192150"/>
            <a:ext cx="7445451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0859" y="1563370"/>
            <a:ext cx="8082280" cy="4370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62000" y="0"/>
            <a:ext cx="7445451" cy="3693319"/>
          </a:xfrm>
        </p:spPr>
        <p:txBody>
          <a:bodyPr/>
          <a:lstStyle/>
          <a:p>
            <a:r>
              <a:rPr lang="en-US" sz="8000" dirty="0" smtClean="0">
                <a:latin typeface="Arial" pitchFamily="34" charset="0"/>
                <a:cs typeface="Arial" pitchFamily="34" charset="0"/>
              </a:rPr>
              <a:t>Constitutional Design</a:t>
            </a:r>
            <a:br>
              <a:rPr lang="en-US" sz="8000" dirty="0" smtClean="0">
                <a:latin typeface="Arial" pitchFamily="34" charset="0"/>
                <a:cs typeface="Arial" pitchFamily="34" charset="0"/>
              </a:rPr>
            </a:br>
            <a:endParaRPr lang="en-US" sz="8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7408" y="461899"/>
            <a:ext cx="6411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75" dirty="0"/>
              <a:t>Towards </a:t>
            </a:r>
            <a:r>
              <a:rPr sz="4400" dirty="0"/>
              <a:t>a </a:t>
            </a:r>
            <a:r>
              <a:rPr sz="4400" spc="-10" dirty="0"/>
              <a:t>new</a:t>
            </a:r>
            <a:r>
              <a:rPr sz="4400" spc="45" dirty="0"/>
              <a:t> </a:t>
            </a:r>
            <a:r>
              <a:rPr sz="4400" spc="-10" dirty="0"/>
              <a:t>constitution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60680" marR="234950" indent="-342900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60045" algn="l"/>
                <a:tab pos="360680" algn="l"/>
              </a:tabLst>
            </a:pPr>
            <a:r>
              <a:rPr spc="-35" dirty="0"/>
              <a:t>At </a:t>
            </a:r>
            <a:r>
              <a:rPr dirty="0"/>
              <a:t>the </a:t>
            </a:r>
            <a:r>
              <a:rPr spc="-5" dirty="0"/>
              <a:t>midnight of </a:t>
            </a:r>
            <a:r>
              <a:rPr dirty="0"/>
              <a:t>26 April 1994, the </a:t>
            </a:r>
            <a:r>
              <a:rPr spc="-10" dirty="0"/>
              <a:t>Republic </a:t>
            </a:r>
            <a:r>
              <a:rPr spc="-5" dirty="0"/>
              <a:t>of  South Africa </a:t>
            </a:r>
            <a:r>
              <a:rPr dirty="0"/>
              <a:t>( a </a:t>
            </a:r>
            <a:r>
              <a:rPr spc="-10" dirty="0"/>
              <a:t>multi-racial </a:t>
            </a:r>
            <a:r>
              <a:rPr spc="-70" dirty="0"/>
              <a:t>gov.t </a:t>
            </a:r>
            <a:r>
              <a:rPr spc="-10" dirty="0"/>
              <a:t>)was</a:t>
            </a:r>
            <a:r>
              <a:rPr spc="15" dirty="0"/>
              <a:t> </a:t>
            </a:r>
            <a:r>
              <a:rPr spc="-5" dirty="0"/>
              <a:t>born.</a:t>
            </a:r>
          </a:p>
          <a:p>
            <a:pPr marL="360680" marR="5080" indent="-342900">
              <a:lnSpc>
                <a:spcPct val="90000"/>
              </a:lnSpc>
              <a:spcBef>
                <a:spcPts val="675"/>
              </a:spcBef>
              <a:buFont typeface="Arial"/>
              <a:buChar char="•"/>
              <a:tabLst>
                <a:tab pos="360045" algn="l"/>
                <a:tab pos="360680" algn="l"/>
                <a:tab pos="5034280" algn="l"/>
              </a:tabLst>
            </a:pPr>
            <a:r>
              <a:rPr spc="-5" dirty="0"/>
              <a:t>The black </a:t>
            </a:r>
            <a:r>
              <a:rPr spc="-35" dirty="0"/>
              <a:t>forgave</a:t>
            </a:r>
            <a:r>
              <a:rPr spc="10" dirty="0"/>
              <a:t> </a:t>
            </a:r>
            <a:r>
              <a:rPr dirty="0"/>
              <a:t>the</a:t>
            </a:r>
            <a:r>
              <a:rPr spc="10" dirty="0"/>
              <a:t> </a:t>
            </a:r>
            <a:r>
              <a:rPr spc="-10" dirty="0"/>
              <a:t>whites,	</a:t>
            </a:r>
            <a:r>
              <a:rPr spc="-5" dirty="0"/>
              <a:t>both </a:t>
            </a:r>
            <a:r>
              <a:rPr dirty="0"/>
              <a:t>the </a:t>
            </a:r>
            <a:r>
              <a:rPr spc="-10" dirty="0"/>
              <a:t>blacks</a:t>
            </a:r>
            <a:r>
              <a:rPr spc="-95" dirty="0"/>
              <a:t> </a:t>
            </a:r>
            <a:r>
              <a:rPr dirty="0"/>
              <a:t>and  </a:t>
            </a:r>
            <a:r>
              <a:rPr spc="-10" dirty="0"/>
              <a:t>whites decided </a:t>
            </a:r>
            <a:r>
              <a:rPr spc="-15" dirty="0"/>
              <a:t>to </a:t>
            </a:r>
            <a:r>
              <a:rPr spc="-10" dirty="0"/>
              <a:t>build </a:t>
            </a:r>
            <a:r>
              <a:rPr dirty="0"/>
              <a:t>a </a:t>
            </a:r>
            <a:r>
              <a:rPr spc="-10" dirty="0"/>
              <a:t>new </a:t>
            </a:r>
            <a:r>
              <a:rPr spc="5" dirty="0"/>
              <a:t>S.A. </a:t>
            </a:r>
            <a:r>
              <a:rPr spc="-5" dirty="0"/>
              <a:t>based on  equality of </a:t>
            </a:r>
            <a:r>
              <a:rPr dirty="0"/>
              <a:t>all </a:t>
            </a:r>
            <a:r>
              <a:rPr spc="-15" dirty="0"/>
              <a:t>races </a:t>
            </a:r>
            <a:r>
              <a:rPr spc="-5" dirty="0"/>
              <a:t>on </a:t>
            </a:r>
            <a:r>
              <a:rPr spc="-10" dirty="0"/>
              <a:t>democratic values, </a:t>
            </a:r>
            <a:r>
              <a:rPr spc="-5" dirty="0"/>
              <a:t>social  </a:t>
            </a:r>
            <a:r>
              <a:rPr spc="-10" dirty="0"/>
              <a:t>justice </a:t>
            </a:r>
            <a:r>
              <a:rPr dirty="0"/>
              <a:t>and </a:t>
            </a:r>
            <a:r>
              <a:rPr spc="-5" dirty="0"/>
              <a:t>human</a:t>
            </a:r>
            <a:r>
              <a:rPr spc="-15" dirty="0"/>
              <a:t> </a:t>
            </a:r>
            <a:r>
              <a:rPr spc="-5" dirty="0"/>
              <a:t>rights.</a:t>
            </a:r>
          </a:p>
          <a:p>
            <a:pPr marL="360680" marR="295275" indent="-342900">
              <a:lnSpc>
                <a:spcPct val="90000"/>
              </a:lnSpc>
              <a:spcBef>
                <a:spcPts val="720"/>
              </a:spcBef>
              <a:buClr>
                <a:srgbClr val="FFFFFF"/>
              </a:buClr>
              <a:buFont typeface="Arial"/>
              <a:buChar char="•"/>
              <a:tabLst>
                <a:tab pos="445770" algn="l"/>
                <a:tab pos="446405" algn="l"/>
              </a:tabLst>
            </a:pPr>
            <a:r>
              <a:rPr dirty="0">
                <a:solidFill>
                  <a:srgbClr val="000000"/>
                </a:solidFill>
              </a:rPr>
              <a:t>	</a:t>
            </a:r>
            <a:r>
              <a:rPr spc="-10" dirty="0"/>
              <a:t>After two </a:t>
            </a:r>
            <a:r>
              <a:rPr spc="-20" dirty="0"/>
              <a:t>years </a:t>
            </a:r>
            <a:r>
              <a:rPr spc="-10" dirty="0"/>
              <a:t>discussion </a:t>
            </a:r>
            <a:r>
              <a:rPr dirty="0"/>
              <a:t>and </a:t>
            </a:r>
            <a:r>
              <a:rPr spc="-15" dirty="0"/>
              <a:t>debates </a:t>
            </a:r>
            <a:r>
              <a:rPr spc="-10" dirty="0"/>
              <a:t>they  </a:t>
            </a:r>
            <a:r>
              <a:rPr spc="-25" dirty="0"/>
              <a:t>draw </a:t>
            </a:r>
            <a:r>
              <a:rPr dirty="0"/>
              <a:t>a </a:t>
            </a:r>
            <a:r>
              <a:rPr spc="-5" dirty="0"/>
              <a:t>common </a:t>
            </a:r>
            <a:r>
              <a:rPr spc="-10" dirty="0"/>
              <a:t>constitution </a:t>
            </a:r>
            <a:r>
              <a:rPr dirty="0"/>
              <a:t>and </a:t>
            </a:r>
            <a:r>
              <a:rPr spc="-35" dirty="0"/>
              <a:t>gave </a:t>
            </a:r>
            <a:r>
              <a:rPr spc="-15" dirty="0"/>
              <a:t>to </a:t>
            </a:r>
            <a:r>
              <a:rPr dirty="0"/>
              <a:t>its  </a:t>
            </a:r>
            <a:r>
              <a:rPr spc="-10" dirty="0"/>
              <a:t>citizen </a:t>
            </a:r>
            <a:r>
              <a:rPr dirty="0"/>
              <a:t>the </a:t>
            </a:r>
            <a:r>
              <a:rPr spc="-10" dirty="0"/>
              <a:t>most </a:t>
            </a:r>
            <a:r>
              <a:rPr spc="-15" dirty="0"/>
              <a:t>extensive </a:t>
            </a:r>
            <a:r>
              <a:rPr spc="-5" dirty="0"/>
              <a:t>rights </a:t>
            </a:r>
            <a:r>
              <a:rPr spc="-10" dirty="0"/>
              <a:t>available </a:t>
            </a:r>
            <a:r>
              <a:rPr dirty="0"/>
              <a:t>in </a:t>
            </a:r>
            <a:r>
              <a:rPr spc="-25" dirty="0"/>
              <a:t>any  </a:t>
            </a:r>
            <a:r>
              <a:rPr spc="-30" dirty="0"/>
              <a:t>country.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0833" y="461899"/>
            <a:ext cx="64839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PREAMBLE </a:t>
            </a:r>
            <a:r>
              <a:rPr sz="4400" spc="-5" dirty="0"/>
              <a:t>(SOUTH</a:t>
            </a:r>
            <a:r>
              <a:rPr sz="4400" spc="-20" dirty="0"/>
              <a:t> </a:t>
            </a:r>
            <a:r>
              <a:rPr sz="4400" spc="-5" dirty="0"/>
              <a:t>AFRICA)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296438"/>
            <a:ext cx="8003540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37205">
              <a:lnSpc>
                <a:spcPct val="120000"/>
              </a:lnSpc>
              <a:spcBef>
                <a:spcPts val="95"/>
              </a:spcBef>
            </a:pPr>
            <a:r>
              <a:rPr sz="2800" spc="-65" dirty="0">
                <a:solidFill>
                  <a:srgbClr val="FFFFFF"/>
                </a:solidFill>
                <a:latin typeface="Carlito"/>
                <a:cs typeface="Carlito"/>
              </a:rPr>
              <a:t>We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people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South Africa 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Recognise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injustice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of our</a:t>
            </a:r>
            <a:r>
              <a:rPr sz="2800" spc="6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past</a:t>
            </a:r>
            <a:endParaRPr sz="2800">
              <a:latin typeface="Carlito"/>
              <a:cs typeface="Carlito"/>
            </a:endParaRPr>
          </a:p>
          <a:p>
            <a:pPr marL="355600" marR="212725" indent="-342900">
              <a:lnSpc>
                <a:spcPct val="100000"/>
              </a:lnSpc>
              <a:spcBef>
                <a:spcPts val="675"/>
              </a:spcBef>
            </a:pP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Honour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those who </a:t>
            </a:r>
            <a:r>
              <a:rPr sz="2800" spc="-25" dirty="0">
                <a:solidFill>
                  <a:srgbClr val="FFFFFF"/>
                </a:solidFill>
                <a:latin typeface="Carlito"/>
                <a:cs typeface="Carlito"/>
              </a:rPr>
              <a:t>suffered for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justice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freedom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in 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our</a:t>
            </a:r>
            <a:r>
              <a:rPr sz="2800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land;</a:t>
            </a:r>
            <a:endParaRPr sz="28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675"/>
              </a:spcBef>
            </a:pP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Respect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those who </a:t>
            </a:r>
            <a:r>
              <a:rPr sz="2800" spc="-25" dirty="0">
                <a:solidFill>
                  <a:srgbClr val="FFFFFF"/>
                </a:solidFill>
                <a:latin typeface="Carlito"/>
                <a:cs typeface="Carlito"/>
              </a:rPr>
              <a:t>have worked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build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develop 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our country: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believe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that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South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Africa belongs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to 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all who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live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in it,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united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our</a:t>
            </a:r>
            <a:r>
              <a:rPr sz="2800" spc="114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diversity</a:t>
            </a:r>
            <a:endParaRPr sz="2800">
              <a:latin typeface="Carlito"/>
              <a:cs typeface="Carlito"/>
            </a:endParaRPr>
          </a:p>
          <a:p>
            <a:pPr marL="355600" marR="302895" indent="-342900">
              <a:lnSpc>
                <a:spcPct val="100000"/>
              </a:lnSpc>
              <a:spcBef>
                <a:spcPts val="670"/>
              </a:spcBef>
            </a:pPr>
            <a:r>
              <a:rPr sz="2800" spc="-65" dirty="0">
                <a:solidFill>
                  <a:srgbClr val="FFFFFF"/>
                </a:solidFill>
                <a:latin typeface="Carlito"/>
                <a:cs typeface="Carlito"/>
              </a:rPr>
              <a:t>We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therefore,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through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our freely elected 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representatives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adopt this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as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supreme  law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of the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republic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so as</a:t>
            </a:r>
            <a:r>
              <a:rPr sz="2800" spc="9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to-</a:t>
            </a:r>
            <a:endParaRPr sz="2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839" y="1296365"/>
            <a:ext cx="7508875" cy="2464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HEAL </a:t>
            </a:r>
            <a:r>
              <a:rPr spc="-5" dirty="0"/>
              <a:t>THE </a:t>
            </a:r>
            <a:r>
              <a:rPr spc="-85" dirty="0"/>
              <a:t>PAST </a:t>
            </a:r>
            <a:r>
              <a:rPr spc="-5" dirty="0"/>
              <a:t>AND </a:t>
            </a:r>
            <a:r>
              <a:rPr spc="-45" dirty="0"/>
              <a:t>ESTABLISH </a:t>
            </a:r>
            <a:r>
              <a:rPr spc="-10" dirty="0"/>
              <a:t>THE  </a:t>
            </a:r>
            <a:r>
              <a:rPr spc="-5" dirty="0"/>
              <a:t>SOCIETY </a:t>
            </a:r>
            <a:r>
              <a:rPr spc="-10" dirty="0"/>
              <a:t>BASED ON </a:t>
            </a:r>
            <a:r>
              <a:rPr spc="-40" dirty="0"/>
              <a:t>DEMOCRATIC  </a:t>
            </a:r>
            <a:r>
              <a:rPr spc="-55" dirty="0"/>
              <a:t>VALUES, </a:t>
            </a:r>
            <a:r>
              <a:rPr spc="-5" dirty="0"/>
              <a:t>SOCIAL </a:t>
            </a:r>
            <a:r>
              <a:rPr spc="-15" dirty="0"/>
              <a:t>JUSTICE </a:t>
            </a:r>
            <a:r>
              <a:rPr spc="-5" dirty="0"/>
              <a:t>AND  </a:t>
            </a:r>
            <a:r>
              <a:rPr spc="-40" dirty="0"/>
              <a:t>FUNDAMENTAL </a:t>
            </a:r>
            <a:r>
              <a:rPr spc="-5" dirty="0"/>
              <a:t>HUMAN</a:t>
            </a:r>
            <a:r>
              <a:rPr spc="75" dirty="0"/>
              <a:t> </a:t>
            </a:r>
            <a:r>
              <a:rPr spc="-5" dirty="0"/>
              <a:t>RIGHTS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3229" y="496950"/>
            <a:ext cx="47155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5" dirty="0"/>
              <a:t>Together </a:t>
            </a:r>
            <a:r>
              <a:rPr spc="-10" dirty="0"/>
              <a:t>they</a:t>
            </a:r>
            <a:r>
              <a:rPr spc="-25" dirty="0"/>
              <a:t> </a:t>
            </a:r>
            <a:r>
              <a:rPr spc="-5" dirty="0"/>
              <a:t>decided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984490" cy="285559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Nobody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should</a:t>
            </a:r>
            <a:r>
              <a:rPr sz="3200" spc="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excluded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No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one should be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treated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as a</a:t>
            </a:r>
            <a:r>
              <a:rPr sz="3200" spc="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demon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Agreed that everybody should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become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part of  solution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It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inspired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democrats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all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over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world.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87445" y="496950"/>
            <a:ext cx="27698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Carlito"/>
                <a:cs typeface="Carlito"/>
              </a:rPr>
              <a:t>Constitution:</a:t>
            </a:r>
            <a:endParaRPr sz="40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8839" y="1607261"/>
            <a:ext cx="7211059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supreme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law 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country containing  fundamental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rules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governing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policy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society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a</a:t>
            </a:r>
            <a:r>
              <a:rPr sz="3200" spc="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35" dirty="0">
                <a:solidFill>
                  <a:srgbClr val="FFFFFF"/>
                </a:solidFill>
                <a:latin typeface="Carlito"/>
                <a:cs typeface="Carlito"/>
              </a:rPr>
              <a:t>country.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" y="3276600"/>
            <a:ext cx="2895600" cy="3029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24400" y="2895600"/>
            <a:ext cx="2895600" cy="3124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1228" y="492378"/>
            <a:ext cx="6245225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Importance </a:t>
            </a:r>
            <a:r>
              <a:rPr sz="4400"/>
              <a:t>of</a:t>
            </a:r>
            <a:r>
              <a:rPr sz="4400" spc="-55"/>
              <a:t> </a:t>
            </a:r>
            <a:r>
              <a:rPr lang="en-US" sz="4400" spc="-10" dirty="0" smtClean="0"/>
              <a:t>C</a:t>
            </a:r>
            <a:r>
              <a:rPr sz="4400" spc="-10" smtClean="0"/>
              <a:t>onstitution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954645" cy="43192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 algn="just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0" dirty="0">
                <a:solidFill>
                  <a:srgbClr val="FFFFFF"/>
                </a:solidFill>
                <a:latin typeface="Carlito"/>
                <a:cs typeface="Carlito"/>
              </a:rPr>
              <a:t>Trust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3200" spc="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co-ordination</a:t>
            </a:r>
            <a:endParaRPr sz="3200">
              <a:latin typeface="Carlito"/>
              <a:cs typeface="Carlito"/>
            </a:endParaRPr>
          </a:p>
          <a:p>
            <a:pPr marL="355600" marR="299720" indent="-342900" algn="just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Specification: specifies how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government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will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constituted.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Who will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have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power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which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 decision</a:t>
            </a:r>
            <a:endParaRPr sz="3200">
              <a:latin typeface="Carlito"/>
              <a:cs typeface="Carlito"/>
            </a:endParaRPr>
          </a:p>
          <a:p>
            <a:pPr marL="355600" marR="82740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Right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duties: limits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power of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government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tell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rights 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sz="3200" spc="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citizens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Good Society: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expressing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aspiration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 people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about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creating good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society.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0865" y="461899"/>
            <a:ext cx="13849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INDIA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381000" y="2209800"/>
            <a:ext cx="4114800" cy="425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81600" y="2286000"/>
            <a:ext cx="3377184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594" y="1389329"/>
            <a:ext cx="627634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043430" algn="l"/>
              </a:tabLst>
            </a:pPr>
            <a:r>
              <a:rPr sz="4800" spc="-5" dirty="0"/>
              <a:t>Making	</a:t>
            </a:r>
            <a:r>
              <a:rPr sz="4800" spc="-10" dirty="0"/>
              <a:t>of </a:t>
            </a:r>
            <a:r>
              <a:rPr sz="4800" dirty="0"/>
              <a:t>the Indian  </a:t>
            </a:r>
            <a:r>
              <a:rPr sz="4800" spc="-10" dirty="0"/>
              <a:t>constitution </a:t>
            </a:r>
            <a:r>
              <a:rPr sz="4800" dirty="0"/>
              <a:t>difficult</a:t>
            </a:r>
            <a:r>
              <a:rPr sz="4800" spc="-85" dirty="0"/>
              <a:t> </a:t>
            </a:r>
            <a:r>
              <a:rPr sz="4800" dirty="0"/>
              <a:t>and  </a:t>
            </a:r>
            <a:r>
              <a:rPr sz="4800" spc="-10" dirty="0"/>
              <a:t>certain</a:t>
            </a:r>
            <a:r>
              <a:rPr sz="4800" spc="-5" dirty="0"/>
              <a:t> </a:t>
            </a:r>
            <a:r>
              <a:rPr sz="4800" spc="-10" dirty="0"/>
              <a:t>task</a:t>
            </a:r>
            <a:endParaRPr sz="4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49830" marR="5080" indent="-243776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Problem </a:t>
            </a:r>
            <a:r>
              <a:rPr spc="-20" dirty="0"/>
              <a:t>faced </a:t>
            </a:r>
            <a:r>
              <a:rPr spc="-10" dirty="0"/>
              <a:t>while making </a:t>
            </a:r>
            <a:r>
              <a:rPr spc="-5" dirty="0"/>
              <a:t>Indian  </a:t>
            </a:r>
            <a:r>
              <a:rPr spc="-10" dirty="0"/>
              <a:t>constitution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821930" cy="431927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India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was huge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diverse</a:t>
            </a:r>
            <a:r>
              <a:rPr sz="3200" spc="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country</a:t>
            </a:r>
            <a:endParaRPr sz="3200">
              <a:latin typeface="Carlito"/>
              <a:cs typeface="Carlito"/>
            </a:endParaRPr>
          </a:p>
          <a:p>
            <a:pPr marL="355600" marR="931544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country was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divided 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basis of  religions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differences</a:t>
            </a:r>
            <a:endParaRPr sz="3200">
              <a:latin typeface="Carlito"/>
              <a:cs typeface="Carlito"/>
            </a:endParaRPr>
          </a:p>
          <a:p>
            <a:pPr marL="355600" marR="8191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merger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princely 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states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with India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or 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Pakistan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or remain independent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was difficult 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decide.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future 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country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was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seen not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much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secure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make</a:t>
            </a:r>
            <a:r>
              <a:rPr sz="3200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9576" y="496950"/>
            <a:ext cx="52451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The </a:t>
            </a:r>
            <a:r>
              <a:rPr spc="-15" dirty="0"/>
              <a:t>path </a:t>
            </a:r>
            <a:r>
              <a:rPr spc="-25" dirty="0"/>
              <a:t>to</a:t>
            </a:r>
            <a:r>
              <a:rPr spc="-35" dirty="0"/>
              <a:t> </a:t>
            </a:r>
            <a:r>
              <a:rPr spc="-10" dirty="0"/>
              <a:t>constitution: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2138"/>
            <a:ext cx="4704715" cy="4702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1928: </a:t>
            </a:r>
            <a:r>
              <a:rPr sz="2600" spc="-15" dirty="0">
                <a:solidFill>
                  <a:srgbClr val="FFFFFF"/>
                </a:solidFill>
                <a:latin typeface="Carlito"/>
                <a:cs typeface="Carlito"/>
              </a:rPr>
              <a:t>Drafted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600" spc="-25" dirty="0">
                <a:solidFill>
                  <a:srgbClr val="FFFFFF"/>
                </a:solidFill>
                <a:latin typeface="Carlito"/>
                <a:cs typeface="Carlito"/>
              </a:rPr>
              <a:t>for 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India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by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Motilal Nehru and</a:t>
            </a:r>
            <a:r>
              <a:rPr sz="2600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eight  other </a:t>
            </a:r>
            <a:r>
              <a:rPr sz="2600" spc="-10" dirty="0">
                <a:solidFill>
                  <a:srgbClr val="FFFFFF"/>
                </a:solidFill>
                <a:latin typeface="Carlito"/>
                <a:cs typeface="Carlito"/>
              </a:rPr>
              <a:t>congress</a:t>
            </a:r>
            <a:r>
              <a:rPr sz="26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leaders.</a:t>
            </a:r>
            <a:endParaRPr sz="2600">
              <a:latin typeface="Carlito"/>
              <a:cs typeface="Carlito"/>
            </a:endParaRPr>
          </a:p>
          <a:p>
            <a:pPr marL="355600" marR="112395" indent="-342900">
              <a:lnSpc>
                <a:spcPct val="100000"/>
              </a:lnSpc>
              <a:spcBef>
                <a:spcPts val="6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1931 –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Resolution </a:t>
            </a:r>
            <a:r>
              <a:rPr sz="2600" spc="-15" dirty="0">
                <a:solidFill>
                  <a:srgbClr val="FFFFFF"/>
                </a:solidFill>
                <a:latin typeface="Carlito"/>
                <a:cs typeface="Carlito"/>
              </a:rPr>
              <a:t>at Karachi </a:t>
            </a:r>
            <a:r>
              <a:rPr sz="2600" spc="-10" dirty="0">
                <a:solidFill>
                  <a:srgbClr val="FFFFFF"/>
                </a:solidFill>
                <a:latin typeface="Carlito"/>
                <a:cs typeface="Carlito"/>
              </a:rPr>
              <a:t>on 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independent </a:t>
            </a:r>
            <a:r>
              <a:rPr sz="2600" spc="-20" dirty="0">
                <a:solidFill>
                  <a:srgbClr val="FFFFFF"/>
                </a:solidFill>
                <a:latin typeface="Carlito"/>
                <a:cs typeface="Carlito"/>
              </a:rPr>
              <a:t>India’s 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constitution should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look </a:t>
            </a:r>
            <a:r>
              <a:rPr sz="2600" spc="-20" dirty="0">
                <a:solidFill>
                  <a:srgbClr val="FFFFFF"/>
                </a:solidFill>
                <a:latin typeface="Carlito"/>
                <a:cs typeface="Carlito"/>
              </a:rPr>
              <a:t>like 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with the </a:t>
            </a:r>
            <a:r>
              <a:rPr sz="2600" spc="-10" dirty="0">
                <a:solidFill>
                  <a:srgbClr val="FFFFFF"/>
                </a:solidFill>
                <a:latin typeface="Carlito"/>
                <a:cs typeface="Carlito"/>
              </a:rPr>
              <a:t>following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Carlito"/>
                <a:cs typeface="Carlito"/>
              </a:rPr>
              <a:t>features:</a:t>
            </a:r>
            <a:endParaRPr sz="2600">
              <a:latin typeface="Carlito"/>
              <a:cs typeface="Carlito"/>
            </a:endParaRPr>
          </a:p>
          <a:p>
            <a:pPr marL="355600" marR="70485" lvl="1">
              <a:lnSpc>
                <a:spcPct val="120000"/>
              </a:lnSpc>
              <a:buSzPct val="96153"/>
              <a:buAutoNum type="arabicPeriod"/>
              <a:tabLst>
                <a:tab pos="607695" algn="l"/>
              </a:tabLst>
            </a:pPr>
            <a:r>
              <a:rPr sz="2600" spc="-10" dirty="0">
                <a:solidFill>
                  <a:srgbClr val="FFFFFF"/>
                </a:solidFill>
                <a:latin typeface="Carlito"/>
                <a:cs typeface="Carlito"/>
              </a:rPr>
              <a:t>Universal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Adult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Frenchised,  2.Right </a:t>
            </a:r>
            <a:r>
              <a:rPr sz="2600" spc="-1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freedom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2600" spc="-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equality</a:t>
            </a:r>
            <a:endParaRPr sz="2600">
              <a:latin typeface="Carlito"/>
              <a:cs typeface="Carlito"/>
            </a:endParaRPr>
          </a:p>
          <a:p>
            <a:pPr marL="355600" marR="641985">
              <a:lnSpc>
                <a:spcPct val="100000"/>
              </a:lnSpc>
              <a:spcBef>
                <a:spcPts val="630"/>
              </a:spcBef>
            </a:pPr>
            <a:r>
              <a:rPr sz="2600" spc="-105" dirty="0">
                <a:solidFill>
                  <a:srgbClr val="FFFFFF"/>
                </a:solidFill>
                <a:latin typeface="Carlito"/>
                <a:cs typeface="Carlito"/>
              </a:rPr>
              <a:t>3.To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protecting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600" spc="-5" dirty="0">
                <a:solidFill>
                  <a:srgbClr val="FFFFFF"/>
                </a:solidFill>
                <a:latin typeface="Carlito"/>
                <a:cs typeface="Carlito"/>
              </a:rPr>
              <a:t>rights of  </a:t>
            </a:r>
            <a:r>
              <a:rPr sz="2600" dirty="0">
                <a:solidFill>
                  <a:srgbClr val="FFFFFF"/>
                </a:solidFill>
                <a:latin typeface="Carlito"/>
                <a:cs typeface="Carlito"/>
              </a:rPr>
              <a:t>minorities</a:t>
            </a:r>
            <a:endParaRPr sz="2600">
              <a:latin typeface="Carlito"/>
              <a:cs typeface="Carli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62600" y="1905000"/>
            <a:ext cx="3009900" cy="381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79982" y="496950"/>
            <a:ext cx="6783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Nelson </a:t>
            </a:r>
            <a:r>
              <a:rPr spc="-10" dirty="0"/>
              <a:t>Mandela </a:t>
            </a:r>
            <a:r>
              <a:rPr spc="-5" dirty="0"/>
              <a:t>&amp; South</a:t>
            </a:r>
            <a:r>
              <a:rPr dirty="0"/>
              <a:t> </a:t>
            </a:r>
            <a:r>
              <a:rPr spc="-10" dirty="0"/>
              <a:t>Africa:</a:t>
            </a:r>
          </a:p>
        </p:txBody>
      </p:sp>
      <p:sp>
        <p:nvSpPr>
          <p:cNvPr id="3" name="object 3"/>
          <p:cNvSpPr/>
          <p:nvPr/>
        </p:nvSpPr>
        <p:spPr>
          <a:xfrm>
            <a:off x="838200" y="1752600"/>
            <a:ext cx="3886200" cy="397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00600" y="1752600"/>
            <a:ext cx="3601211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354582"/>
            <a:ext cx="7980045" cy="3050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Many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educated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Indians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 familiarized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with  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political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legislative institution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during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colonial(British)</a:t>
            </a:r>
            <a:r>
              <a:rPr sz="3200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rule.</a:t>
            </a:r>
            <a:endParaRPr sz="3200">
              <a:latin typeface="Carlito"/>
              <a:cs typeface="Carlito"/>
            </a:endParaRPr>
          </a:p>
          <a:p>
            <a:pPr marL="355600" marR="52514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60" dirty="0">
                <a:solidFill>
                  <a:srgbClr val="FFFFFF"/>
                </a:solidFill>
                <a:latin typeface="Carlito"/>
                <a:cs typeface="Carlito"/>
              </a:rPr>
              <a:t>Years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thinking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deliberation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on the 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framework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had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another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benefit.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6193" y="496950"/>
            <a:ext cx="76790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20" dirty="0">
                <a:latin typeface="Carlito"/>
                <a:cs typeface="Carlito"/>
              </a:rPr>
              <a:t>Many </a:t>
            </a:r>
            <a:r>
              <a:rPr b="0" spc="-5" dirty="0">
                <a:latin typeface="Carlito"/>
                <a:cs typeface="Carlito"/>
              </a:rPr>
              <a:t>of the </a:t>
            </a:r>
            <a:r>
              <a:rPr b="0" spc="-15" dirty="0">
                <a:latin typeface="Carlito"/>
                <a:cs typeface="Carlito"/>
              </a:rPr>
              <a:t>leaders </a:t>
            </a:r>
            <a:r>
              <a:rPr b="0" spc="-25" dirty="0">
                <a:latin typeface="Carlito"/>
                <a:cs typeface="Carlito"/>
              </a:rPr>
              <a:t>were </a:t>
            </a:r>
            <a:r>
              <a:rPr b="0" spc="-10" dirty="0">
                <a:latin typeface="Carlito"/>
                <a:cs typeface="Carlito"/>
              </a:rPr>
              <a:t>inspired</a:t>
            </a:r>
            <a:r>
              <a:rPr b="0" spc="35" dirty="0">
                <a:latin typeface="Carlito"/>
                <a:cs typeface="Carlito"/>
              </a:rPr>
              <a:t> </a:t>
            </a:r>
            <a:r>
              <a:rPr b="0" spc="-10" dirty="0">
                <a:latin typeface="Carlito"/>
                <a:cs typeface="Carlito"/>
              </a:rPr>
              <a:t>by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8048625" cy="34410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ideals of 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French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Revolution,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Socialist Revolution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Russia</a:t>
            </a:r>
            <a:r>
              <a:rPr sz="3200" spc="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etc.</a:t>
            </a:r>
            <a:endParaRPr sz="3200">
              <a:latin typeface="Carlito"/>
              <a:cs typeface="Carlito"/>
            </a:endParaRPr>
          </a:p>
          <a:p>
            <a:pPr marL="355600" marR="53784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practice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parliamentary democracy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 Britain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bill of rights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</a:t>
            </a:r>
            <a:r>
              <a:rPr sz="3200" spc="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US</a:t>
            </a:r>
            <a:endParaRPr sz="3200">
              <a:latin typeface="Carlito"/>
              <a:cs typeface="Carlito"/>
            </a:endParaRPr>
          </a:p>
          <a:p>
            <a:pPr marL="355600">
              <a:lnSpc>
                <a:spcPct val="100000"/>
              </a:lnSpc>
              <a:spcBef>
                <a:spcPts val="770"/>
              </a:spcBef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but they didn’t simply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imitate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these</a:t>
            </a:r>
            <a:r>
              <a:rPr sz="3200" spc="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principles.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1026" y="496950"/>
            <a:ext cx="68402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0" dirty="0">
                <a:latin typeface="Carlito"/>
                <a:cs typeface="Carlito"/>
              </a:rPr>
              <a:t>The Constituent </a:t>
            </a:r>
            <a:r>
              <a:rPr b="0" spc="-5" dirty="0">
                <a:latin typeface="Carlito"/>
                <a:cs typeface="Carlito"/>
              </a:rPr>
              <a:t>Assembly</a:t>
            </a:r>
            <a:r>
              <a:rPr b="0" spc="-45" dirty="0">
                <a:latin typeface="Carlito"/>
                <a:cs typeface="Carlito"/>
              </a:rPr>
              <a:t> </a:t>
            </a:r>
            <a:r>
              <a:rPr b="0" spc="-10" dirty="0">
                <a:latin typeface="Carlito"/>
                <a:cs typeface="Carlito"/>
              </a:rPr>
              <a:t>(1946)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8839" y="1558493"/>
            <a:ext cx="7352665" cy="44164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drafting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was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done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by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 assembly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elected</a:t>
            </a:r>
            <a:r>
              <a:rPr sz="3200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representatives</a:t>
            </a:r>
            <a:endParaRPr sz="3200">
              <a:latin typeface="Carlito"/>
              <a:cs typeface="Carlito"/>
            </a:endParaRPr>
          </a:p>
          <a:p>
            <a:pPr marL="12700" marR="633730" indent="91440">
              <a:lnSpc>
                <a:spcPts val="3460"/>
              </a:lnSpc>
              <a:spcBef>
                <a:spcPts val="765"/>
              </a:spcBef>
              <a:tabLst>
                <a:tab pos="2808605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(299</a:t>
            </a:r>
            <a:r>
              <a:rPr sz="32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members)	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called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constituent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keeping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following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points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mind.</a:t>
            </a:r>
            <a:endParaRPr sz="3200">
              <a:latin typeface="Carlito"/>
              <a:cs typeface="Carlito"/>
            </a:endParaRPr>
          </a:p>
          <a:p>
            <a:pPr marL="12700" marR="2945765">
              <a:lnSpc>
                <a:spcPts val="4220"/>
              </a:lnSpc>
              <a:spcBef>
                <a:spcPts val="150"/>
              </a:spcBef>
            </a:pP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1.Universal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adult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franchise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2.Right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freedom</a:t>
            </a:r>
            <a:endParaRPr sz="3200">
              <a:latin typeface="Carlito"/>
              <a:cs typeface="Carlito"/>
            </a:endParaRPr>
          </a:p>
          <a:p>
            <a:pPr marL="12700" marR="639445">
              <a:lnSpc>
                <a:spcPts val="3460"/>
              </a:lnSpc>
              <a:spcBef>
                <a:spcPts val="620"/>
              </a:spcBef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3.Equality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protecting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rights of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minorities.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769365"/>
            <a:ext cx="7929880" cy="3050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0701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was dominated by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Indian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Nationalist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Congress(I.N.C.)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It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has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many non-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congress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members.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doesn’t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reflect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views of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its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members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alone, it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expresses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aspiration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all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people.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4485" y="496950"/>
            <a:ext cx="59575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Elections </a:t>
            </a:r>
            <a:r>
              <a:rPr spc="-25" dirty="0"/>
              <a:t>to </a:t>
            </a:r>
            <a:r>
              <a:rPr spc="-5" dirty="0"/>
              <a:t>the</a:t>
            </a:r>
            <a:r>
              <a:rPr dirty="0"/>
              <a:t> </a:t>
            </a:r>
            <a:r>
              <a:rPr spc="-10" dirty="0"/>
              <a:t>constitution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040" y="1545081"/>
            <a:ext cx="8156575" cy="41408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44500" marR="666750" indent="-342900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Elections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constituent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were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held in July  1946 and its </a:t>
            </a:r>
            <a:r>
              <a:rPr sz="2500" spc="-20" dirty="0">
                <a:solidFill>
                  <a:srgbClr val="FFFFFF"/>
                </a:solidFill>
                <a:latin typeface="Carlito"/>
                <a:cs typeface="Carlito"/>
              </a:rPr>
              <a:t>first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meeting in December</a:t>
            </a:r>
            <a:r>
              <a:rPr sz="2500" spc="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1946.</a:t>
            </a:r>
            <a:endParaRPr sz="2500">
              <a:latin typeface="Carlito"/>
              <a:cs typeface="Carlito"/>
            </a:endParaRPr>
          </a:p>
          <a:p>
            <a:pPr marL="444500" marR="1199515" indent="-342900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After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wards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country was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divided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into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India and 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Pakistan.</a:t>
            </a:r>
            <a:endParaRPr sz="2500">
              <a:latin typeface="Carlito"/>
              <a:cs typeface="Carlito"/>
            </a:endParaRPr>
          </a:p>
          <a:p>
            <a:pPr marL="444500" marR="1569085" indent="-342900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The constituent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that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wrote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the Indian 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had 299</a:t>
            </a:r>
            <a:r>
              <a:rPr sz="25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members.</a:t>
            </a:r>
            <a:endParaRPr sz="2500">
              <a:latin typeface="Carlito"/>
              <a:cs typeface="Carlito"/>
            </a:endParaRPr>
          </a:p>
          <a:p>
            <a:pPr marL="444500" marR="1215390" indent="-342900">
              <a:lnSpc>
                <a:spcPts val="2400"/>
              </a:lnSpc>
              <a:spcBef>
                <a:spcPts val="605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drafting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committee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chaired by </a:t>
            </a:r>
            <a:r>
              <a:rPr sz="2500" spc="-90" dirty="0">
                <a:solidFill>
                  <a:srgbClr val="FFFFFF"/>
                </a:solidFill>
                <a:latin typeface="Carlito"/>
                <a:cs typeface="Carlito"/>
              </a:rPr>
              <a:t>Dr.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B.R.Ambedkar  prepared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draft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500" spc="-25" dirty="0">
                <a:solidFill>
                  <a:srgbClr val="FFFFFF"/>
                </a:solidFill>
                <a:latin typeface="Carlito"/>
                <a:cs typeface="Carlito"/>
              </a:rPr>
              <a:t>for</a:t>
            </a:r>
            <a:r>
              <a:rPr sz="2500" spc="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discussion.</a:t>
            </a:r>
            <a:endParaRPr sz="2500">
              <a:latin typeface="Carlito"/>
              <a:cs typeface="Carlito"/>
            </a:endParaRPr>
          </a:p>
          <a:p>
            <a:pPr marL="444500" marR="106680" indent="-342900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It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was discussed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clause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by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clause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through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several rounds </a:t>
            </a:r>
            <a:r>
              <a:rPr sz="2500" dirty="0">
                <a:solidFill>
                  <a:srgbClr val="FFFFFF"/>
                </a:solidFill>
                <a:latin typeface="Carlito"/>
                <a:cs typeface="Carlito"/>
              </a:rPr>
              <a:t>of 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discussions.</a:t>
            </a:r>
            <a:endParaRPr sz="2500">
              <a:latin typeface="Carlito"/>
              <a:cs typeface="Carlito"/>
            </a:endParaRPr>
          </a:p>
          <a:p>
            <a:pPr marL="444500" marR="267970" indent="-342900">
              <a:lnSpc>
                <a:spcPts val="2400"/>
              </a:lnSpc>
              <a:spcBef>
                <a:spcPts val="600"/>
              </a:spcBef>
              <a:buFont typeface="Arial"/>
              <a:buChar char="•"/>
              <a:tabLst>
                <a:tab pos="443865" algn="l"/>
                <a:tab pos="444500" algn="l"/>
              </a:tabLst>
            </a:pP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The assembly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adopted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500" dirty="0">
                <a:solidFill>
                  <a:srgbClr val="FFFFFF"/>
                </a:solidFill>
                <a:latin typeface="Carlito"/>
                <a:cs typeface="Carlito"/>
              </a:rPr>
              <a:t>on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26</a:t>
            </a:r>
            <a:r>
              <a:rPr sz="2475" spc="-22" baseline="25252" dirty="0">
                <a:solidFill>
                  <a:srgbClr val="FFFFFF"/>
                </a:solidFill>
                <a:latin typeface="Carlito"/>
                <a:cs typeface="Carlito"/>
              </a:rPr>
              <a:t>th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November 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1949 and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came </a:t>
            </a:r>
            <a:r>
              <a:rPr sz="2500" spc="-15" dirty="0">
                <a:solidFill>
                  <a:srgbClr val="FFFFFF"/>
                </a:solidFill>
                <a:latin typeface="Carlito"/>
                <a:cs typeface="Carlito"/>
              </a:rPr>
              <a:t>into </a:t>
            </a:r>
            <a:r>
              <a:rPr sz="2500" spc="-25" dirty="0">
                <a:solidFill>
                  <a:srgbClr val="FFFFFF"/>
                </a:solidFill>
                <a:latin typeface="Carlito"/>
                <a:cs typeface="Carlito"/>
              </a:rPr>
              <a:t>effect </a:t>
            </a:r>
            <a:r>
              <a:rPr sz="2500" spc="-5" dirty="0">
                <a:solidFill>
                  <a:srgbClr val="FFFFFF"/>
                </a:solidFill>
                <a:latin typeface="Carlito"/>
                <a:cs typeface="Carlito"/>
              </a:rPr>
              <a:t>on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26</a:t>
            </a:r>
            <a:r>
              <a:rPr sz="2475" spc="-15" baseline="25252" dirty="0">
                <a:solidFill>
                  <a:srgbClr val="FFFFFF"/>
                </a:solidFill>
                <a:latin typeface="Carlito"/>
                <a:cs typeface="Carlito"/>
              </a:rPr>
              <a:t>th </a:t>
            </a:r>
            <a:r>
              <a:rPr sz="2500" dirty="0">
                <a:solidFill>
                  <a:srgbClr val="FFFFFF"/>
                </a:solidFill>
                <a:latin typeface="Carlito"/>
                <a:cs typeface="Carlito"/>
              </a:rPr>
              <a:t>January</a:t>
            </a:r>
            <a:r>
              <a:rPr sz="2500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rlito"/>
                <a:cs typeface="Carlito"/>
              </a:rPr>
              <a:t>1950.</a:t>
            </a:r>
            <a:endParaRPr sz="25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2520" marR="5080" indent="-1386205">
              <a:lnSpc>
                <a:spcPct val="100000"/>
              </a:lnSpc>
              <a:spcBef>
                <a:spcPts val="95"/>
              </a:spcBef>
            </a:pPr>
            <a:r>
              <a:rPr b="0" i="1" spc="-35" dirty="0">
                <a:latin typeface="Carlito"/>
                <a:cs typeface="Carlito"/>
              </a:rPr>
              <a:t>Why </a:t>
            </a:r>
            <a:r>
              <a:rPr b="0" i="1" spc="-10" dirty="0">
                <a:latin typeface="Carlito"/>
                <a:cs typeface="Carlito"/>
              </a:rPr>
              <a:t>should </a:t>
            </a:r>
            <a:r>
              <a:rPr b="0" i="1" spc="-5" dirty="0">
                <a:latin typeface="Carlito"/>
                <a:cs typeface="Carlito"/>
              </a:rPr>
              <a:t>we </a:t>
            </a:r>
            <a:r>
              <a:rPr b="0" i="1" spc="-15" dirty="0">
                <a:latin typeface="Carlito"/>
                <a:cs typeface="Carlito"/>
              </a:rPr>
              <a:t>accept </a:t>
            </a:r>
            <a:r>
              <a:rPr b="0" i="1" spc="-5" dirty="0">
                <a:latin typeface="Carlito"/>
                <a:cs typeface="Carlito"/>
              </a:rPr>
              <a:t>this  </a:t>
            </a:r>
            <a:r>
              <a:rPr b="0" i="1" spc="-10" dirty="0">
                <a:latin typeface="Carlito"/>
                <a:cs typeface="Carlito"/>
              </a:rPr>
              <a:t>constitution?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0990"/>
            <a:ext cx="7976870" cy="438848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Over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last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64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years,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no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large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social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group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or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political  party has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ever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questioned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legitimacy of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the  constitution.</a:t>
            </a:r>
            <a:endParaRPr sz="2700">
              <a:latin typeface="Carlito"/>
              <a:cs typeface="Carlito"/>
            </a:endParaRPr>
          </a:p>
          <a:p>
            <a:pPr marL="355600" marR="5080" indent="-342900" algn="just">
              <a:lnSpc>
                <a:spcPts val="2920"/>
              </a:lnSpc>
              <a:spcBef>
                <a:spcPts val="685"/>
              </a:spcBef>
              <a:buFont typeface="Arial"/>
              <a:buChar char="•"/>
              <a:tabLst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Constituent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represented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people of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India,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no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universal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adult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franchise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but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fair geographical share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members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from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all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the regions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sz="2700" spc="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700" spc="-35" dirty="0">
                <a:solidFill>
                  <a:srgbClr val="FFFFFF"/>
                </a:solidFill>
                <a:latin typeface="Carlito"/>
                <a:cs typeface="Carlito"/>
              </a:rPr>
              <a:t>country.</a:t>
            </a:r>
            <a:endParaRPr sz="2700">
              <a:latin typeface="Carlito"/>
              <a:cs typeface="Carlito"/>
            </a:endParaRPr>
          </a:p>
          <a:p>
            <a:pPr marL="355600" marR="1090930" indent="-342900">
              <a:lnSpc>
                <a:spcPts val="2920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  <a:tab pos="1767839" algn="l"/>
              </a:tabLst>
            </a:pP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represented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members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from different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language	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groups, castes,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classes, religion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occupation.</a:t>
            </a:r>
            <a:endParaRPr sz="2700">
              <a:latin typeface="Carlito"/>
              <a:cs typeface="Carlito"/>
            </a:endParaRPr>
          </a:p>
          <a:p>
            <a:pPr marL="355600" marR="1394460" indent="-342900">
              <a:lnSpc>
                <a:spcPts val="2920"/>
              </a:lnSpc>
              <a:spcBef>
                <a:spcPts val="6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25" dirty="0">
                <a:solidFill>
                  <a:srgbClr val="FFFFFF"/>
                </a:solidFill>
                <a:latin typeface="Carlito"/>
                <a:cs typeface="Carlito"/>
              </a:rPr>
              <a:t>Finally,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constituent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worked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in</a:t>
            </a:r>
            <a:r>
              <a:rPr sz="2700" spc="-1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 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systematic,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open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consensual</a:t>
            </a:r>
            <a:r>
              <a:rPr sz="2700" spc="-9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700" spc="-45" dirty="0">
                <a:solidFill>
                  <a:srgbClr val="FFFFFF"/>
                </a:solidFill>
                <a:latin typeface="Carlito"/>
                <a:cs typeface="Carlito"/>
              </a:rPr>
              <a:t>manner.</a:t>
            </a:r>
            <a:endParaRPr sz="27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3748" y="496950"/>
            <a:ext cx="40170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Indian</a:t>
            </a:r>
            <a:r>
              <a:rPr spc="-60" dirty="0"/>
              <a:t> </a:t>
            </a:r>
            <a:r>
              <a:rPr spc="-10" dirty="0"/>
              <a:t>constitution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58493"/>
            <a:ext cx="8061959" cy="422148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353060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More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than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two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thousand amendments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considered</a:t>
            </a:r>
            <a:endParaRPr sz="3200">
              <a:latin typeface="Carlito"/>
              <a:cs typeface="Carlito"/>
            </a:endParaRPr>
          </a:p>
          <a:p>
            <a:pPr marL="355600" marR="119380" indent="-342900">
              <a:lnSpc>
                <a:spcPts val="346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members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deliberated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for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114 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days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spread  over three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years.</a:t>
            </a:r>
            <a:endParaRPr sz="3200">
              <a:latin typeface="Carlito"/>
              <a:cs typeface="Carlito"/>
            </a:endParaRPr>
          </a:p>
          <a:p>
            <a:pPr marL="355600" marR="310515" indent="-342900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Every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document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word spoken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has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been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recorded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preserved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which is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called</a:t>
            </a:r>
            <a:r>
              <a:rPr sz="32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‘CONSTITUENT</a:t>
            </a:r>
            <a:endParaRPr sz="3200">
              <a:latin typeface="Carlito"/>
              <a:cs typeface="Carlito"/>
            </a:endParaRPr>
          </a:p>
          <a:p>
            <a:pPr marL="355600">
              <a:lnSpc>
                <a:spcPts val="3204"/>
              </a:lnSpc>
            </a:pP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ASSEMBLY </a:t>
            </a:r>
            <a:r>
              <a:rPr sz="3200" spc="-80" dirty="0">
                <a:solidFill>
                  <a:srgbClr val="FFFFFF"/>
                </a:solidFill>
                <a:latin typeface="Carlito"/>
                <a:cs typeface="Carlito"/>
              </a:rPr>
              <a:t>DEBATE’.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These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debates provide</a:t>
            </a:r>
            <a:r>
              <a:rPr sz="3200" spc="1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are</a:t>
            </a:r>
            <a:endParaRPr sz="3200">
              <a:latin typeface="Carlito"/>
              <a:cs typeface="Carlito"/>
            </a:endParaRPr>
          </a:p>
          <a:p>
            <a:pPr marL="355600">
              <a:lnSpc>
                <a:spcPts val="3650"/>
              </a:lnSpc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12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bulky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volumes!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50135" marR="5080" indent="-159766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Guiding </a:t>
            </a:r>
            <a:r>
              <a:rPr spc="-40" dirty="0"/>
              <a:t>Values </a:t>
            </a:r>
            <a:r>
              <a:rPr spc="-5" dirty="0"/>
              <a:t>of </a:t>
            </a:r>
            <a:r>
              <a:rPr spc="-10" dirty="0"/>
              <a:t>the </a:t>
            </a:r>
            <a:r>
              <a:rPr spc="-5" dirty="0"/>
              <a:t>Indian  </a:t>
            </a:r>
            <a:r>
              <a:rPr spc="-10" dirty="0"/>
              <a:t>Constitution: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989570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5369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5" dirty="0">
                <a:solidFill>
                  <a:srgbClr val="FFFFFF"/>
                </a:solidFill>
                <a:latin typeface="Carlito"/>
                <a:cs typeface="Carlito"/>
              </a:rPr>
              <a:t>We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can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understand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India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through two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ways</a:t>
            </a:r>
            <a:r>
              <a:rPr sz="3200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: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By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reading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views 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some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major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leaders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on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</a:t>
            </a:r>
            <a:endParaRPr sz="3200">
              <a:latin typeface="Carlito"/>
              <a:cs typeface="Carlito"/>
            </a:endParaRPr>
          </a:p>
          <a:p>
            <a:pPr marL="355600" marR="30543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By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understanding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says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about its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own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philosophy.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5028" y="496950"/>
            <a:ext cx="63931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The </a:t>
            </a:r>
            <a:r>
              <a:rPr spc="-15" dirty="0"/>
              <a:t>dreams </a:t>
            </a:r>
            <a:r>
              <a:rPr spc="-5" dirty="0"/>
              <a:t>and the</a:t>
            </a:r>
            <a:r>
              <a:rPr spc="10" dirty="0"/>
              <a:t> </a:t>
            </a:r>
            <a:r>
              <a:rPr spc="-10" dirty="0"/>
              <a:t>promises: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0990"/>
            <a:ext cx="7909559" cy="430593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26034" indent="-342900">
              <a:lnSpc>
                <a:spcPts val="2920"/>
              </a:lnSpc>
              <a:spcBef>
                <a:spcPts val="45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Mahatma Gandhi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his magazine </a:t>
            </a:r>
            <a:r>
              <a:rPr sz="2700" spc="-45" dirty="0">
                <a:solidFill>
                  <a:srgbClr val="FFFFFF"/>
                </a:solidFill>
                <a:latin typeface="Carlito"/>
                <a:cs typeface="Carlito"/>
              </a:rPr>
              <a:t>Young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India in 1931,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spelt out what he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wanted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to</a:t>
            </a:r>
            <a:r>
              <a:rPr sz="2700" spc="-8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do</a:t>
            </a:r>
            <a:endParaRPr sz="2700">
              <a:latin typeface="Carlito"/>
              <a:cs typeface="Carlito"/>
            </a:endParaRPr>
          </a:p>
          <a:p>
            <a:pPr marL="355600" marR="668020" indent="-342900">
              <a:lnSpc>
                <a:spcPts val="2920"/>
              </a:lnSpc>
              <a:spcBef>
                <a:spcPts val="6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B.R.Ambedkar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criticized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Mahatma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Gandhi and</a:t>
            </a:r>
            <a:r>
              <a:rPr sz="2700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his 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vision</a:t>
            </a:r>
            <a:endParaRPr sz="2700">
              <a:latin typeface="Carlito"/>
              <a:cs typeface="Carlito"/>
            </a:endParaRPr>
          </a:p>
          <a:p>
            <a:pPr marL="355600" marR="5080" indent="-342900">
              <a:lnSpc>
                <a:spcPct val="90000"/>
              </a:lnSpc>
              <a:spcBef>
                <a:spcPts val="600"/>
              </a:spcBef>
              <a:buFont typeface="Arial"/>
              <a:buChar char="•"/>
              <a:tabLst>
                <a:tab pos="354965" algn="l"/>
                <a:tab pos="355600" algn="l"/>
                <a:tab pos="796290" algn="l"/>
              </a:tabLst>
            </a:pP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Jawaharlal Nehru </a:t>
            </a:r>
            <a:r>
              <a:rPr sz="2700" spc="-30" dirty="0">
                <a:solidFill>
                  <a:srgbClr val="FFFFFF"/>
                </a:solidFill>
                <a:latin typeface="Carlito"/>
                <a:cs typeface="Carlito"/>
              </a:rPr>
              <a:t>gave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speech on midnight of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august 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15 1947: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he </a:t>
            </a:r>
            <a:r>
              <a:rPr sz="2700" spc="-25" dirty="0">
                <a:solidFill>
                  <a:srgbClr val="FFFFFF"/>
                </a:solidFill>
                <a:latin typeface="Carlito"/>
                <a:cs typeface="Carlito"/>
              </a:rPr>
              <a:t>stated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when the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world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sleep,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India will  </a:t>
            </a:r>
            <a:r>
              <a:rPr sz="2700" spc="-30" dirty="0">
                <a:solidFill>
                  <a:srgbClr val="FFFFFF"/>
                </a:solidFill>
                <a:latin typeface="Carlito"/>
                <a:cs typeface="Carlito"/>
              </a:rPr>
              <a:t>awake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life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freedom.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Freedom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power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brings  responsibilities,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Service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of India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means service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the 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millions who </a:t>
            </a:r>
            <a:r>
              <a:rPr sz="2700" spc="-50" dirty="0">
                <a:solidFill>
                  <a:srgbClr val="FFFFFF"/>
                </a:solidFill>
                <a:latin typeface="Carlito"/>
                <a:cs typeface="Carlito"/>
              </a:rPr>
              <a:t>suffer,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ambition of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greatest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man 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of	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our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generation </a:t>
            </a:r>
            <a:r>
              <a:rPr sz="2700" spc="-5" dirty="0">
                <a:solidFill>
                  <a:srgbClr val="FFFFFF"/>
                </a:solidFill>
                <a:latin typeface="Carlito"/>
                <a:cs typeface="Carlito"/>
              </a:rPr>
              <a:t>has been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700" dirty="0">
                <a:solidFill>
                  <a:srgbClr val="FFFFFF"/>
                </a:solidFill>
                <a:latin typeface="Carlito"/>
                <a:cs typeface="Carlito"/>
              </a:rPr>
              <a:t>wipe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every tear </a:t>
            </a:r>
            <a:r>
              <a:rPr sz="2700" spc="-20" dirty="0">
                <a:solidFill>
                  <a:srgbClr val="FFFFFF"/>
                </a:solidFill>
                <a:latin typeface="Carlito"/>
                <a:cs typeface="Carlito"/>
              </a:rPr>
              <a:t>from  </a:t>
            </a:r>
            <a:r>
              <a:rPr sz="2700" spc="-10" dirty="0">
                <a:solidFill>
                  <a:srgbClr val="FFFFFF"/>
                </a:solidFill>
                <a:latin typeface="Carlito"/>
                <a:cs typeface="Carlito"/>
              </a:rPr>
              <a:t>every </a:t>
            </a:r>
            <a:r>
              <a:rPr sz="2700" spc="-15" dirty="0">
                <a:solidFill>
                  <a:srgbClr val="FFFFFF"/>
                </a:solidFill>
                <a:latin typeface="Carlito"/>
                <a:cs typeface="Carlito"/>
              </a:rPr>
              <a:t>eye.</a:t>
            </a:r>
            <a:endParaRPr sz="27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</a:t>
            </a:r>
            <a:r>
              <a:rPr spc="-60" dirty="0"/>
              <a:t>r</a:t>
            </a:r>
            <a:r>
              <a:rPr spc="-10" dirty="0"/>
              <a:t>eambl</a:t>
            </a:r>
            <a:r>
              <a:rPr spc="15" dirty="0"/>
              <a:t>e</a:t>
            </a:r>
            <a:r>
              <a:rPr b="0" spc="-5" dirty="0">
                <a:latin typeface="Carlito"/>
                <a:cs typeface="Carlito"/>
              </a:rPr>
              <a:t>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261"/>
            <a:ext cx="7938770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begins with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short 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statement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its basic values. This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called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Preamble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sz="3200" spc="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constitution.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30782"/>
            <a:ext cx="7703820" cy="31483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206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Most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able,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efficient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far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sighted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leader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  Africa national</a:t>
            </a:r>
            <a:r>
              <a:rPr sz="3200" spc="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congress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Fought against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apartheid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during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white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south  African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government.</a:t>
            </a:r>
            <a:endParaRPr sz="3200">
              <a:latin typeface="Carlito"/>
              <a:cs typeface="Carlito"/>
            </a:endParaRPr>
          </a:p>
          <a:p>
            <a:pPr marL="355600" marR="84645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Spent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28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yrs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prison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from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1964 -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1992  (Dreaded prison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Robben</a:t>
            </a:r>
            <a:r>
              <a:rPr sz="32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Island)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496950"/>
            <a:ext cx="75438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Constitution </a:t>
            </a:r>
            <a:r>
              <a:rPr spc="-5" dirty="0"/>
              <a:t>of India: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8640" y="1526794"/>
            <a:ext cx="7706359" cy="4232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42265" algn="l"/>
                <a:tab pos="342900" algn="l"/>
              </a:tabLst>
            </a:pPr>
            <a:r>
              <a:rPr sz="3000" spc="-35" dirty="0">
                <a:solidFill>
                  <a:srgbClr val="FFFFFF"/>
                </a:solidFill>
                <a:latin typeface="Carlito"/>
                <a:cs typeface="Carlito"/>
              </a:rPr>
              <a:t>Very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long and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detailed</a:t>
            </a:r>
            <a:r>
              <a:rPr sz="3000" spc="2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document</a:t>
            </a:r>
            <a:endParaRPr sz="3000">
              <a:latin typeface="Carlito"/>
              <a:cs typeface="Carlito"/>
            </a:endParaRPr>
          </a:p>
          <a:p>
            <a:pPr marL="342265" indent="-342265">
              <a:lnSpc>
                <a:spcPct val="100000"/>
              </a:lnSpc>
              <a:buFont typeface="Arial"/>
              <a:buChar char="•"/>
              <a:tabLst>
                <a:tab pos="342265" algn="l"/>
                <a:tab pos="342900" algn="l"/>
              </a:tabLst>
            </a:pP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Amended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quite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regularly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000" spc="-25" dirty="0">
                <a:solidFill>
                  <a:srgbClr val="FFFFFF"/>
                </a:solidFill>
                <a:latin typeface="Carlito"/>
                <a:cs typeface="Carlito"/>
              </a:rPr>
              <a:t>keep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 updated</a:t>
            </a:r>
            <a:endParaRPr sz="3000">
              <a:latin typeface="Carlito"/>
              <a:cs typeface="Carlito"/>
            </a:endParaRPr>
          </a:p>
          <a:p>
            <a:pPr marL="342265" indent="-342265">
              <a:lnSpc>
                <a:spcPct val="80000"/>
              </a:lnSpc>
              <a:spcBef>
                <a:spcPts val="720"/>
              </a:spcBef>
              <a:buFont typeface="Arial"/>
              <a:buChar char="•"/>
              <a:tabLst>
                <a:tab pos="342265" algn="l"/>
                <a:tab pos="342900" algn="l"/>
              </a:tabLst>
            </a:pP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It </a:t>
            </a:r>
            <a:r>
              <a:rPr sz="3000" spc="-25" dirty="0">
                <a:solidFill>
                  <a:srgbClr val="FFFFFF"/>
                </a:solidFill>
                <a:latin typeface="Carlito"/>
                <a:cs typeface="Carlito"/>
              </a:rPr>
              <a:t>lays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down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procedure </a:t>
            </a:r>
            <a:r>
              <a:rPr sz="3000" spc="-25" dirty="0">
                <a:solidFill>
                  <a:srgbClr val="FFFFFF"/>
                </a:solidFill>
                <a:latin typeface="Carlito"/>
                <a:cs typeface="Carlito"/>
              </a:rPr>
              <a:t>for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choosing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person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to  govern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country</a:t>
            </a:r>
            <a:endParaRPr sz="3000">
              <a:latin typeface="Carlito"/>
              <a:cs typeface="Carlito"/>
            </a:endParaRPr>
          </a:p>
          <a:p>
            <a:pPr marL="342265" marR="44450" indent="-342265">
              <a:lnSpc>
                <a:spcPts val="2880"/>
              </a:lnSpc>
              <a:spcBef>
                <a:spcPts val="700"/>
              </a:spcBef>
              <a:buFont typeface="Arial"/>
              <a:buChar char="•"/>
              <a:tabLst>
                <a:tab pos="342265" algn="l"/>
                <a:tab pos="342900" algn="l"/>
              </a:tabLst>
            </a:pP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Defines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who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will </a:t>
            </a:r>
            <a:r>
              <a:rPr sz="3000" spc="-20" dirty="0">
                <a:solidFill>
                  <a:srgbClr val="FFFFFF"/>
                </a:solidFill>
                <a:latin typeface="Carlito"/>
                <a:cs typeface="Carlito"/>
              </a:rPr>
              <a:t>have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how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much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power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000" spc="-35" dirty="0">
                <a:solidFill>
                  <a:srgbClr val="FFFFFF"/>
                </a:solidFill>
                <a:latin typeface="Carlito"/>
                <a:cs typeface="Carlito"/>
              </a:rPr>
              <a:t>take 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decisions</a:t>
            </a:r>
            <a:endParaRPr sz="3000">
              <a:latin typeface="Carlito"/>
              <a:cs typeface="Carlito"/>
            </a:endParaRPr>
          </a:p>
          <a:p>
            <a:pPr marL="342265" marR="40640" indent="-342265">
              <a:lnSpc>
                <a:spcPts val="2880"/>
              </a:lnSpc>
              <a:spcBef>
                <a:spcPts val="720"/>
              </a:spcBef>
              <a:buFont typeface="Arial"/>
              <a:buChar char="•"/>
              <a:tabLst>
                <a:tab pos="342265" algn="l"/>
                <a:tab pos="342900" algn="l"/>
              </a:tabLst>
            </a:pP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Put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limits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what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government can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do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by 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providing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some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rights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000" dirty="0">
                <a:solidFill>
                  <a:srgbClr val="FFFFFF"/>
                </a:solidFill>
                <a:latin typeface="Carlito"/>
                <a:cs typeface="Carlito"/>
              </a:rPr>
              <a:t>the </a:t>
            </a:r>
            <a:r>
              <a:rPr sz="3000" spc="-15" dirty="0">
                <a:solidFill>
                  <a:srgbClr val="FFFFFF"/>
                </a:solidFill>
                <a:latin typeface="Carlito"/>
                <a:cs typeface="Carlito"/>
              </a:rPr>
              <a:t>citizen </a:t>
            </a:r>
            <a:r>
              <a:rPr sz="3000" spc="-5" dirty="0">
                <a:solidFill>
                  <a:srgbClr val="FFFFFF"/>
                </a:solidFill>
                <a:latin typeface="Carlito"/>
                <a:cs typeface="Carlito"/>
              </a:rPr>
              <a:t>that cannot  be</a:t>
            </a:r>
            <a:r>
              <a:rPr sz="3000" spc="-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arlito"/>
                <a:cs typeface="Carlito"/>
              </a:rPr>
              <a:t>violated.</a:t>
            </a:r>
            <a:endParaRPr sz="3000">
              <a:latin typeface="Carlito"/>
              <a:cs typeface="Carlito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274" y="192150"/>
            <a:ext cx="7445451" cy="615553"/>
          </a:xfrm>
        </p:spPr>
        <p:txBody>
          <a:bodyPr/>
          <a:lstStyle/>
          <a:p>
            <a:r>
              <a:rPr lang="en-US" dirty="0" smtClean="0"/>
              <a:t>ANY ADDITION……..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859" y="1563370"/>
            <a:ext cx="8082280" cy="461665"/>
          </a:xfrm>
        </p:spPr>
        <p:txBody>
          <a:bodyPr/>
          <a:lstStyle/>
          <a:p>
            <a:pPr algn="r"/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457200"/>
            <a:ext cx="899160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>
                <a:solidFill>
                  <a:srgbClr val="FF0000"/>
                </a:solidFill>
              </a:rPr>
              <a:t>Struggle </a:t>
            </a:r>
            <a:r>
              <a:rPr sz="4800" u="sng" spc="-20" smtClean="0">
                <a:solidFill>
                  <a:srgbClr val="FF0000"/>
                </a:solidFill>
              </a:rPr>
              <a:t>against</a:t>
            </a:r>
            <a:r>
              <a:rPr lang="en-US" sz="4800" u="sng" spc="-20" dirty="0" smtClean="0">
                <a:solidFill>
                  <a:srgbClr val="FF0000"/>
                </a:solidFill>
              </a:rPr>
              <a:t> Apartheid</a:t>
            </a:r>
            <a:r>
              <a:rPr sz="4800" u="sng" spc="-65" smtClean="0">
                <a:solidFill>
                  <a:srgbClr val="FF0000"/>
                </a:solidFill>
              </a:rPr>
              <a:t> </a:t>
            </a:r>
            <a:r>
              <a:rPr lang="en-US" sz="4800" spc="-5" dirty="0" smtClean="0"/>
              <a:t/>
            </a:r>
            <a:br>
              <a:rPr lang="en-US" sz="4800" spc="-5" dirty="0" smtClean="0"/>
            </a:br>
            <a:r>
              <a:rPr lang="en-US" sz="4800" spc="-5" dirty="0" smtClean="0"/>
              <a:t/>
            </a:r>
            <a:br>
              <a:rPr lang="en-US" sz="4800" spc="-5" dirty="0" smtClean="0"/>
            </a:b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23240" y="1509941"/>
            <a:ext cx="8082915" cy="39287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i="1" spc="-5" dirty="0">
                <a:solidFill>
                  <a:srgbClr val="FFFFFF"/>
                </a:solidFill>
                <a:latin typeface="Carlito"/>
                <a:cs typeface="Carlito"/>
              </a:rPr>
              <a:t>During </a:t>
            </a:r>
            <a:r>
              <a:rPr sz="3200" i="1" spc="5" dirty="0">
                <a:solidFill>
                  <a:srgbClr val="FFFFFF"/>
                </a:solidFill>
                <a:latin typeface="Carlito"/>
                <a:cs typeface="Carlito"/>
              </a:rPr>
              <a:t>18</a:t>
            </a:r>
            <a:r>
              <a:rPr sz="3150" i="1" spc="7" baseline="25132" dirty="0">
                <a:solidFill>
                  <a:srgbClr val="FFFFFF"/>
                </a:solidFill>
                <a:latin typeface="Carlito"/>
                <a:cs typeface="Carlito"/>
              </a:rPr>
              <a:t>th </a:t>
            </a:r>
            <a:r>
              <a:rPr sz="3200" i="1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i="1" spc="5" dirty="0">
                <a:solidFill>
                  <a:srgbClr val="FFFFFF"/>
                </a:solidFill>
                <a:latin typeface="Carlito"/>
                <a:cs typeface="Carlito"/>
              </a:rPr>
              <a:t>19</a:t>
            </a:r>
            <a:r>
              <a:rPr sz="3150" i="1" spc="7" baseline="25132" dirty="0">
                <a:solidFill>
                  <a:srgbClr val="FFFFFF"/>
                </a:solidFill>
                <a:latin typeface="Carlito"/>
                <a:cs typeface="Carlito"/>
              </a:rPr>
              <a:t>th</a:t>
            </a:r>
            <a:r>
              <a:rPr sz="3150" i="1" spc="44" baseline="25132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i="1" spc="-30" dirty="0">
                <a:solidFill>
                  <a:srgbClr val="FFFFFF"/>
                </a:solidFill>
                <a:latin typeface="Carlito"/>
                <a:cs typeface="Carlito"/>
              </a:rPr>
              <a:t>century,</a:t>
            </a:r>
            <a:endParaRPr sz="3200">
              <a:latin typeface="Carlito"/>
              <a:cs typeface="Carlito"/>
            </a:endParaRPr>
          </a:p>
          <a:p>
            <a:pPr marL="3683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Europe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occupied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South</a:t>
            </a:r>
            <a:r>
              <a:rPr sz="3200" spc="2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Africa,</a:t>
            </a:r>
            <a:endParaRPr sz="3200">
              <a:latin typeface="Carlito"/>
              <a:cs typeface="Carlito"/>
            </a:endParaRPr>
          </a:p>
          <a:p>
            <a:pPr marL="3683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Settled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there</a:t>
            </a:r>
            <a:endParaRPr sz="3200">
              <a:latin typeface="Carlito"/>
              <a:cs typeface="Carlito"/>
            </a:endParaRPr>
          </a:p>
          <a:p>
            <a:pPr marL="368300" marR="58293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Applied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system </a:t>
            </a:r>
            <a:r>
              <a:rPr sz="3200" spc="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apartheid, which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divided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country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into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three</a:t>
            </a:r>
            <a:r>
              <a:rPr sz="3200" spc="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groups:</a:t>
            </a:r>
            <a:endParaRPr sz="3200">
              <a:latin typeface="Carlito"/>
              <a:cs typeface="Carlito"/>
            </a:endParaRPr>
          </a:p>
          <a:p>
            <a:pPr marL="368300" marR="177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White,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Black 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Coloured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(one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migrated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from 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india)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1078" y="428371"/>
            <a:ext cx="2562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Apartheid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535940" y="2123058"/>
            <a:ext cx="288544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A </a:t>
            </a:r>
            <a:r>
              <a:rPr sz="2800" spc="-30" dirty="0">
                <a:solidFill>
                  <a:srgbClr val="FFFFFF"/>
                </a:solidFill>
                <a:latin typeface="Carlito"/>
                <a:cs typeface="Carlito"/>
              </a:rPr>
              <a:t>system </a:t>
            </a:r>
            <a:r>
              <a:rPr sz="2800" spc="-5" dirty="0">
                <a:solidFill>
                  <a:srgbClr val="FFFFFF"/>
                </a:solidFill>
                <a:latin typeface="Carlito"/>
                <a:cs typeface="Carlito"/>
              </a:rPr>
              <a:t>of </a:t>
            </a:r>
            <a:r>
              <a:rPr sz="2800" spc="-15" dirty="0">
                <a:solidFill>
                  <a:srgbClr val="FFFFFF"/>
                </a:solidFill>
                <a:latin typeface="Carlito"/>
                <a:cs typeface="Carlito"/>
              </a:rPr>
              <a:t>racial 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discrimination  unique </a:t>
            </a:r>
            <a:r>
              <a:rPr sz="28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2800" spc="-10" dirty="0">
                <a:solidFill>
                  <a:srgbClr val="FFFFFF"/>
                </a:solidFill>
                <a:latin typeface="Carlito"/>
                <a:cs typeface="Carlito"/>
              </a:rPr>
              <a:t>South  Africa.</a:t>
            </a:r>
            <a:endParaRPr sz="2800">
              <a:latin typeface="Carlito"/>
              <a:cs typeface="Carlito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62400" y="1371600"/>
            <a:ext cx="4953000" cy="3229610"/>
            <a:chOff x="3962400" y="1371600"/>
            <a:chExt cx="4953000" cy="3229610"/>
          </a:xfrm>
        </p:grpSpPr>
        <p:sp>
          <p:nvSpPr>
            <p:cNvPr id="5" name="object 5"/>
            <p:cNvSpPr/>
            <p:nvPr/>
          </p:nvSpPr>
          <p:spPr>
            <a:xfrm>
              <a:off x="3962400" y="1371600"/>
              <a:ext cx="2514600" cy="151790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19800" y="2895600"/>
              <a:ext cx="2895600" cy="170535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3810000" y="4648200"/>
            <a:ext cx="2895600" cy="17053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013829" y="1694434"/>
            <a:ext cx="619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BLACK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98975" y="3447110"/>
            <a:ext cx="650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rlito"/>
                <a:cs typeface="Carlito"/>
              </a:rPr>
              <a:t>WH</a:t>
            </a:r>
            <a:r>
              <a:rPr sz="1800" dirty="0">
                <a:solidFill>
                  <a:srgbClr val="FFFFFF"/>
                </a:solidFill>
                <a:latin typeface="Carlito"/>
                <a:cs typeface="Carlito"/>
              </a:rPr>
              <a:t>ITE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19009" y="5352999"/>
            <a:ext cx="1061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FFFFFF"/>
                </a:solidFill>
                <a:latin typeface="Carlito"/>
                <a:cs typeface="Carlito"/>
              </a:rPr>
              <a:t>COLOURED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2802" y="461899"/>
            <a:ext cx="7376159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5" dirty="0"/>
              <a:t>Oppressive </a:t>
            </a:r>
            <a:r>
              <a:rPr sz="4400" spc="-35" dirty="0"/>
              <a:t>system </a:t>
            </a:r>
            <a:r>
              <a:rPr sz="4400" spc="-30" dirty="0"/>
              <a:t>for </a:t>
            </a:r>
            <a:r>
              <a:rPr sz="4400" spc="-5"/>
              <a:t>the</a:t>
            </a:r>
            <a:r>
              <a:rPr sz="4400"/>
              <a:t> </a:t>
            </a:r>
            <a:r>
              <a:rPr lang="en-US" sz="4400" dirty="0" smtClean="0"/>
              <a:t>B</a:t>
            </a:r>
            <a:r>
              <a:rPr sz="4400" smtClean="0"/>
              <a:t>lack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09941"/>
            <a:ext cx="7504430" cy="344106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9"/>
              </a:spcBef>
              <a:tabLst>
                <a:tab pos="1061085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Black	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 segregated(separated)</a:t>
            </a:r>
            <a:r>
              <a:rPr sz="3200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by: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Forbidden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from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living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white</a:t>
            </a:r>
            <a:r>
              <a:rPr sz="3200" spc="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areas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Could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work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white areas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if had</a:t>
            </a:r>
            <a:r>
              <a:rPr sz="3200" spc="4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permit</a:t>
            </a:r>
            <a:endParaRPr sz="3200">
              <a:latin typeface="Carlito"/>
              <a:cs typeface="Carlito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Discriminated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while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using public</a:t>
            </a:r>
            <a:r>
              <a:rPr sz="3200" spc="1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properties</a:t>
            </a:r>
            <a:endParaRPr sz="3200">
              <a:latin typeface="Carlito"/>
              <a:cs typeface="Carlito"/>
            </a:endParaRPr>
          </a:p>
          <a:p>
            <a:pPr marL="355600" marR="16319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Black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could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not visit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church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where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white  worshipped,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form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association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3200" spc="5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protest.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8042" y="492378"/>
            <a:ext cx="7350125" cy="33990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" dirty="0"/>
              <a:t>African National</a:t>
            </a:r>
            <a:r>
              <a:rPr sz="4400" spc="-65" dirty="0"/>
              <a:t> </a:t>
            </a:r>
            <a:r>
              <a:rPr sz="4400" spc="-10"/>
              <a:t>Congress(ANC</a:t>
            </a:r>
            <a:r>
              <a:rPr sz="4400" spc="-10" smtClean="0"/>
              <a:t>)</a:t>
            </a:r>
            <a:r>
              <a:rPr lang="en-US" sz="4400" spc="-10" dirty="0" smtClean="0"/>
              <a:t/>
            </a:r>
            <a:br>
              <a:rPr lang="en-US" sz="4400" spc="-10" dirty="0" smtClean="0"/>
            </a:br>
            <a:r>
              <a:rPr lang="en-US" sz="4400" spc="-10" dirty="0" smtClean="0"/>
              <a:t/>
            </a:r>
            <a:br>
              <a:rPr lang="en-US" sz="4400" spc="-10" dirty="0" smtClean="0"/>
            </a:br>
            <a:r>
              <a:rPr lang="en-US" sz="4400" spc="-10" dirty="0" smtClean="0"/>
              <a:t/>
            </a:r>
            <a:br>
              <a:rPr lang="en-US" sz="4400" spc="-10" dirty="0" smtClean="0"/>
            </a:b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57200" y="1828800"/>
            <a:ext cx="8054975" cy="431927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55600" marR="1047115" indent="-342900">
              <a:lnSpc>
                <a:spcPts val="3460"/>
              </a:lnSpc>
              <a:spcBef>
                <a:spcPts val="53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Since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1950,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blacks, coloured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Indians 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fought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against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this</a:t>
            </a:r>
            <a:r>
              <a:rPr sz="3200" spc="7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system</a:t>
            </a:r>
            <a:endParaRPr sz="3200">
              <a:latin typeface="Carlito"/>
              <a:cs typeface="Carlito"/>
            </a:endParaRPr>
          </a:p>
          <a:p>
            <a:pPr marL="355600" marR="977900" indent="-342900">
              <a:lnSpc>
                <a:spcPts val="346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Including 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workers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union,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communist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sensitive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whites joined</a:t>
            </a:r>
            <a:r>
              <a:rPr sz="3200" spc="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them</a:t>
            </a:r>
            <a:endParaRPr sz="3200">
              <a:latin typeface="Carlito"/>
              <a:cs typeface="Carlito"/>
            </a:endParaRPr>
          </a:p>
          <a:p>
            <a:pPr marL="355600" marR="219710" indent="-342900">
              <a:lnSpc>
                <a:spcPts val="3460"/>
              </a:lnSpc>
              <a:spcBef>
                <a:spcPts val="7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In 1964, Nelson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Mandela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seven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other 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leaders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sentenced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</a:t>
            </a:r>
            <a:r>
              <a:rPr sz="3200" spc="-25" dirty="0">
                <a:solidFill>
                  <a:srgbClr val="FFFFFF"/>
                </a:solidFill>
                <a:latin typeface="Carlito"/>
                <a:cs typeface="Carlito"/>
              </a:rPr>
              <a:t>life</a:t>
            </a:r>
            <a:r>
              <a:rPr sz="3200" spc="-4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imprisonment.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90000"/>
              </a:lnSpc>
              <a:spcBef>
                <a:spcPts val="7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But the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white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racist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government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continued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to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rule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by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torturing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killing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thousands of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black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</a:t>
            </a:r>
            <a:r>
              <a:rPr sz="3200" spc="1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colored.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8839" y="994917"/>
            <a:ext cx="7553959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0" spc="-25" dirty="0">
                <a:latin typeface="Carlito"/>
                <a:cs typeface="Carlito"/>
              </a:rPr>
              <a:t>Protest </a:t>
            </a:r>
            <a:r>
              <a:rPr sz="3600" b="0" spc="-5" dirty="0">
                <a:latin typeface="Carlito"/>
                <a:cs typeface="Carlito"/>
              </a:rPr>
              <a:t>increased, </a:t>
            </a:r>
            <a:r>
              <a:rPr sz="3600" b="0" dirty="0">
                <a:latin typeface="Carlito"/>
                <a:cs typeface="Carlito"/>
              </a:rPr>
              <a:t>the </a:t>
            </a:r>
            <a:r>
              <a:rPr sz="3600" b="0" spc="-20" dirty="0">
                <a:latin typeface="Carlito"/>
                <a:cs typeface="Carlito"/>
              </a:rPr>
              <a:t>racist </a:t>
            </a:r>
            <a:r>
              <a:rPr sz="3600" b="0" spc="-10" dirty="0">
                <a:latin typeface="Carlito"/>
                <a:cs typeface="Carlito"/>
              </a:rPr>
              <a:t>government  </a:t>
            </a:r>
            <a:r>
              <a:rPr sz="3600" b="0" spc="-15" dirty="0">
                <a:latin typeface="Carlito"/>
                <a:cs typeface="Carlito"/>
              </a:rPr>
              <a:t>realized </a:t>
            </a:r>
            <a:r>
              <a:rPr sz="3600" b="0" spc="-10" dirty="0">
                <a:latin typeface="Carlito"/>
                <a:cs typeface="Carlito"/>
              </a:rPr>
              <a:t>that they could </a:t>
            </a:r>
            <a:r>
              <a:rPr sz="3600" b="0" spc="-5" dirty="0">
                <a:latin typeface="Carlito"/>
                <a:cs typeface="Carlito"/>
              </a:rPr>
              <a:t>no longer </a:t>
            </a:r>
            <a:r>
              <a:rPr sz="3600" b="0" spc="-35" dirty="0">
                <a:latin typeface="Carlito"/>
                <a:cs typeface="Carlito"/>
              </a:rPr>
              <a:t>keep  </a:t>
            </a:r>
            <a:r>
              <a:rPr sz="3600" b="0" dirty="0">
                <a:latin typeface="Carlito"/>
                <a:cs typeface="Carlito"/>
              </a:rPr>
              <a:t>the </a:t>
            </a:r>
            <a:r>
              <a:rPr sz="3600" b="0" spc="-5" dirty="0">
                <a:latin typeface="Carlito"/>
                <a:cs typeface="Carlito"/>
              </a:rPr>
              <a:t>black under</a:t>
            </a:r>
            <a:r>
              <a:rPr sz="3600" b="0" spc="-40" dirty="0">
                <a:latin typeface="Carlito"/>
                <a:cs typeface="Carlito"/>
              </a:rPr>
              <a:t> </a:t>
            </a:r>
            <a:r>
              <a:rPr sz="3600" b="0" spc="-10" dirty="0">
                <a:latin typeface="Carlito"/>
                <a:cs typeface="Carlito"/>
              </a:rPr>
              <a:t>repression.</a:t>
            </a:r>
            <a:endParaRPr sz="3600">
              <a:latin typeface="Carlito"/>
              <a:cs typeface="Carlit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81200" y="2819400"/>
            <a:ext cx="5029200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6230" marR="5080" indent="-2605405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Racist </a:t>
            </a:r>
            <a:r>
              <a:rPr spc="-20" dirty="0"/>
              <a:t>government </a:t>
            </a:r>
            <a:r>
              <a:rPr spc="-15" dirty="0"/>
              <a:t>changed </a:t>
            </a:r>
            <a:r>
              <a:rPr spc="-5" dirty="0"/>
              <a:t>their  policies: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96236"/>
            <a:ext cx="7816850" cy="275717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Discriminatory laws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</a:t>
            </a:r>
            <a:r>
              <a:rPr sz="3200" spc="1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repealed,</a:t>
            </a:r>
            <a:endParaRPr sz="3200">
              <a:latin typeface="Carlito"/>
              <a:cs typeface="Carlito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Ban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on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political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parties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and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restriction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on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the  media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were</a:t>
            </a:r>
            <a:r>
              <a:rPr sz="3200" spc="-3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lifted,</a:t>
            </a:r>
            <a:endParaRPr sz="3200">
              <a:latin typeface="Carlito"/>
              <a:cs typeface="Carlito"/>
            </a:endParaRPr>
          </a:p>
          <a:p>
            <a:pPr marL="355600" marR="7112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Nelson Mandela, </a:t>
            </a:r>
            <a:r>
              <a:rPr sz="3200" spc="-10" dirty="0">
                <a:solidFill>
                  <a:srgbClr val="FFFFFF"/>
                </a:solidFill>
                <a:latin typeface="Carlito"/>
                <a:cs typeface="Carlito"/>
              </a:rPr>
              <a:t>was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released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from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jail </a:t>
            </a:r>
            <a:r>
              <a:rPr sz="3200" spc="-15" dirty="0">
                <a:solidFill>
                  <a:srgbClr val="FFFFFF"/>
                </a:solidFill>
                <a:latin typeface="Carlito"/>
                <a:cs typeface="Carlito"/>
              </a:rPr>
              <a:t>after  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28 </a:t>
            </a:r>
            <a:r>
              <a:rPr sz="3200" spc="-20" dirty="0">
                <a:solidFill>
                  <a:srgbClr val="FFFFFF"/>
                </a:solidFill>
                <a:latin typeface="Carlito"/>
                <a:cs typeface="Carlito"/>
              </a:rPr>
              <a:t>years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of</a:t>
            </a:r>
            <a:r>
              <a:rPr sz="3200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rlito"/>
                <a:cs typeface="Carlito"/>
              </a:rPr>
              <a:t>imprisonment.</a:t>
            </a:r>
            <a:endParaRPr sz="32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1096</Words>
  <Application>Microsoft Office PowerPoint</Application>
  <PresentationFormat>On-screen Show (4:3)</PresentationFormat>
  <Paragraphs>118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Constitutional Design </vt:lpstr>
      <vt:lpstr>Nelson Mandela &amp; South Africa:</vt:lpstr>
      <vt:lpstr>Slide 3</vt:lpstr>
      <vt:lpstr>Struggle against Apartheid   </vt:lpstr>
      <vt:lpstr>Apartheid</vt:lpstr>
      <vt:lpstr>Oppressive system for the Black</vt:lpstr>
      <vt:lpstr>African National Congress(ANC)   </vt:lpstr>
      <vt:lpstr>Protest increased, the racist government  realized that they could no longer keep  the black under repression.</vt:lpstr>
      <vt:lpstr>Racist government changed their  policies:</vt:lpstr>
      <vt:lpstr>Towards a new constitution</vt:lpstr>
      <vt:lpstr>PREAMBLE (SOUTH AFRICA)</vt:lpstr>
      <vt:lpstr>HEAL THE PAST AND ESTABLISH THE  SOCIETY BASED ON DEMOCRATIC  VALUES, SOCIAL JUSTICE AND  FUNDAMENTAL HUMAN RIGHTS</vt:lpstr>
      <vt:lpstr>Together they decided</vt:lpstr>
      <vt:lpstr>Slide 14</vt:lpstr>
      <vt:lpstr>Importance of Constitution</vt:lpstr>
      <vt:lpstr>INDIA</vt:lpstr>
      <vt:lpstr>Making of the Indian  constitution difficult and  certain task</vt:lpstr>
      <vt:lpstr>Problem faced while making Indian  constitution</vt:lpstr>
      <vt:lpstr>The path to constitution:</vt:lpstr>
      <vt:lpstr>Slide 20</vt:lpstr>
      <vt:lpstr>Many of the leaders were inspired by</vt:lpstr>
      <vt:lpstr>The Constituent Assembly (1946)</vt:lpstr>
      <vt:lpstr>Slide 23</vt:lpstr>
      <vt:lpstr>Elections to the constitution</vt:lpstr>
      <vt:lpstr>Why should we accept this  constitution?</vt:lpstr>
      <vt:lpstr>Indian constitution</vt:lpstr>
      <vt:lpstr>Guiding Values of the Indian  Constitution:</vt:lpstr>
      <vt:lpstr>The dreams and the promises:</vt:lpstr>
      <vt:lpstr>Preamble:</vt:lpstr>
      <vt:lpstr>Constitution of India:</vt:lpstr>
      <vt:lpstr>ANY ADDITION……..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Constitutional Design </dc:title>
  <cp:lastModifiedBy>Administrator</cp:lastModifiedBy>
  <cp:revision>1</cp:revision>
  <dcterms:created xsi:type="dcterms:W3CDTF">2020-07-07T05:14:36Z</dcterms:created>
  <dcterms:modified xsi:type="dcterms:W3CDTF">2020-07-07T05:22:28Z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2019-03-19T00:00:00Z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2020-07-07T00:00:00Z</vt:filetime>
  </property>
</Properties>
</file>